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95" r:id="rId2"/>
    <p:sldId id="257" r:id="rId3"/>
    <p:sldId id="321" r:id="rId4"/>
    <p:sldId id="289" r:id="rId5"/>
    <p:sldId id="326" r:id="rId6"/>
    <p:sldId id="275" r:id="rId7"/>
    <p:sldId id="322" r:id="rId8"/>
    <p:sldId id="324" r:id="rId9"/>
    <p:sldId id="325" r:id="rId10"/>
    <p:sldId id="314" r:id="rId11"/>
    <p:sldId id="327" r:id="rId12"/>
    <p:sldId id="328" r:id="rId13"/>
    <p:sldId id="329" r:id="rId14"/>
    <p:sldId id="330" r:id="rId15"/>
    <p:sldId id="290" r:id="rId16"/>
    <p:sldId id="33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CF1C48C-5262-452E-8A2F-A9BD7E5FAD1B}">
          <p14:sldIdLst>
            <p14:sldId id="295"/>
            <p14:sldId id="257"/>
            <p14:sldId id="321"/>
            <p14:sldId id="289"/>
            <p14:sldId id="326"/>
            <p14:sldId id="275"/>
            <p14:sldId id="322"/>
            <p14:sldId id="324"/>
            <p14:sldId id="325"/>
            <p14:sldId id="314"/>
            <p14:sldId id="327"/>
            <p14:sldId id="328"/>
            <p14:sldId id="329"/>
            <p14:sldId id="330"/>
            <p14:sldId id="29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9AD"/>
    <a:srgbClr val="E35E35"/>
    <a:srgbClr val="9BBF61"/>
    <a:srgbClr val="CD05FF"/>
    <a:srgbClr val="05FFE6"/>
    <a:srgbClr val="3BFF05"/>
    <a:srgbClr val="D4D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14" autoAdjust="0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6E72D-8571-47E1-AC58-71DBEE48AA33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B2798-9AE8-468E-AC4E-7171D1F9A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9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B2798-9AE8-468E-AC4E-7171D1F9A3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2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B2798-9AE8-468E-AC4E-7171D1F9A3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3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575226-345D-8B44-94D4-CFDA80D1067F}" type="slidenum">
              <a:rPr kumimoji="0" lang="en-G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3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3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1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7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662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aldyrious.net/viridis-palette-generato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201/9781315120003" TargetMode="External"/><Relationship Id="rId5" Type="http://schemas.openxmlformats.org/officeDocument/2006/relationships/hyperlink" Target="https://doi.org/10.1016/B978-0-12-405939-9.00022-0" TargetMode="External"/><Relationship Id="rId4" Type="http://schemas.openxmlformats.org/officeDocument/2006/relationships/hyperlink" Target="https://doi.org/10.1016/B978-0-12-405939-9.00021-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1D68B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39047" y="2568817"/>
            <a:ext cx="8722029" cy="3133968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zh-CN" sz="6600" dirty="0">
                <a:ea typeface="宋体"/>
                <a:cs typeface="Arial"/>
              </a:rPr>
              <a:t>Breaking the Ice: </a:t>
            </a:r>
            <a:r>
              <a:rPr lang="zh-CN" altLang="en-US" sz="6600" dirty="0">
                <a:ea typeface="宋体"/>
                <a:cs typeface="Arial"/>
              </a:rPr>
              <a:t>Spatial</a:t>
            </a:r>
            <a:r>
              <a:rPr lang="en-US" altLang="zh-CN" sz="6600" dirty="0">
                <a:ea typeface="宋体"/>
                <a:cs typeface="Arial"/>
              </a:rPr>
              <a:t> </a:t>
            </a:r>
            <a:r>
              <a:rPr lang="zh-CN" altLang="en-US" sz="6600" dirty="0">
                <a:ea typeface="宋体"/>
                <a:cs typeface="Arial"/>
              </a:rPr>
              <a:t>Capture-Recapture</a:t>
            </a:r>
            <a:r>
              <a:rPr lang="en-US" altLang="zh-CN" sz="6600" dirty="0">
                <a:ea typeface="宋体"/>
                <a:cs typeface="Arial"/>
              </a:rPr>
              <a:t> (SCR) for Snow Leopard Surveys</a:t>
            </a:r>
            <a:r>
              <a:rPr lang="zh-CN" altLang="en-US" sz="6600" dirty="0">
                <a:ea typeface="宋体"/>
                <a:cs typeface="Arial"/>
              </a:rPr>
              <a:t> in </a:t>
            </a:r>
            <a:r>
              <a:rPr lang="en-US" altLang="zh-CN" sz="6600" dirty="0">
                <a:ea typeface="宋体"/>
                <a:cs typeface="Arial"/>
              </a:rPr>
              <a:t>Karakoram</a:t>
            </a:r>
            <a:endParaRPr lang="zh-CN" altLang="en-US" sz="6100" dirty="0">
              <a:solidFill>
                <a:srgbClr val="1F2D29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39048" y="940904"/>
            <a:ext cx="3745574" cy="15232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Max </a:t>
            </a:r>
            <a:r>
              <a:rPr lang="en-GB" altLang="zh-CN" sz="1600" dirty="0" err="1">
                <a:solidFill>
                  <a:srgbClr val="1F2D29"/>
                </a:solidFill>
                <a:ea typeface="+mn-lt"/>
                <a:cs typeface="+mn-lt"/>
              </a:rPr>
              <a:t>Riffi-Aslett</a:t>
            </a:r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, Misha Tseitlin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5 April 2024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MT5751 Assignment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4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BA6BA0-D256-5DDC-B3CC-724F0215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96" y="90642"/>
            <a:ext cx="7958331" cy="594234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b="1" dirty="0">
                <a:solidFill>
                  <a:srgbClr val="1F2D29"/>
                </a:solidFill>
                <a:ea typeface="+mj-lt"/>
                <a:cs typeface="+mj-lt"/>
              </a:rPr>
              <a:t>Results</a:t>
            </a:r>
            <a:endParaRPr lang="en-US" altLang="zh-CN" sz="4400" b="1" dirty="0">
              <a:ea typeface="宋体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D71A8-0BD3-39D7-9659-1B5F78446A2E}"/>
              </a:ext>
            </a:extLst>
          </p:cNvPr>
          <p:cNvSpPr txBox="1"/>
          <p:nvPr/>
        </p:nvSpPr>
        <p:spPr>
          <a:xfrm>
            <a:off x="1101053" y="1306621"/>
            <a:ext cx="163894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2: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Effect of design on SCR parameter estimates. Bars indicate 95% confidence intervals.</a:t>
            </a:r>
            <a:r>
              <a:rPr lang="en-US" sz="1200" baseline="30000" dirty="0">
                <a:cs typeface="Arial"/>
              </a:rPr>
              <a:t>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9FCC9-1D51-9FA8-7B3E-7115D8B0C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" t="2494" r="370" b="2279"/>
          <a:stretch/>
        </p:blipFill>
        <p:spPr>
          <a:xfrm>
            <a:off x="1064496" y="3873844"/>
            <a:ext cx="4800899" cy="1647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276C7A-70F9-FD8F-79E9-7F1374EB6C82}"/>
              </a:ext>
            </a:extLst>
          </p:cNvPr>
          <p:cNvSpPr txBox="1"/>
          <p:nvPr/>
        </p:nvSpPr>
        <p:spPr>
          <a:xfrm>
            <a:off x="1064496" y="5590041"/>
            <a:ext cx="48008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Table 1: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Parameter estimates of SCR. D density/100 km2 , </a:t>
            </a:r>
            <a:r>
              <a:rPr lang="el-GR" sz="1200" dirty="0"/>
              <a:t>Ν </a:t>
            </a:r>
            <a:r>
              <a:rPr lang="en-GB" sz="1200" dirty="0"/>
              <a:t>population, 0 detection probability, </a:t>
            </a:r>
            <a:r>
              <a:rPr lang="el-GR" sz="1200" dirty="0"/>
              <a:t>σ </a:t>
            </a:r>
            <a:r>
              <a:rPr lang="en-GB" sz="1200" dirty="0"/>
              <a:t>spatial scale parameter.</a:t>
            </a:r>
            <a:r>
              <a:rPr lang="en-US" sz="1200" baseline="30000" dirty="0">
                <a:cs typeface="Arial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557B3-48DA-8E3C-6898-E8FDDB99D873}"/>
              </a:ext>
            </a:extLst>
          </p:cNvPr>
          <p:cNvSpPr txBox="1"/>
          <p:nvPr/>
        </p:nvSpPr>
        <p:spPr>
          <a:xfrm>
            <a:off x="10106846" y="7144362"/>
            <a:ext cx="34339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</a:rPr>
              <a:t>Estimated Home Range</a:t>
            </a:r>
          </a:p>
          <a:p>
            <a:pPr lvl="1"/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ompact</a:t>
            </a:r>
            <a:r>
              <a:rPr lang="en-GB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	2764.23 km</a:t>
            </a:r>
            <a:r>
              <a:rPr lang="en-GB" sz="20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2000" baseline="30000" dirty="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lvl="1"/>
            <a:r>
              <a:rPr lang="en-GB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Diffuse</a:t>
            </a:r>
            <a:r>
              <a:rPr lang="en-GB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 	201.22 km</a:t>
            </a:r>
            <a:r>
              <a:rPr lang="en-GB" sz="20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2000" baseline="30000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8E73618-667A-6527-00F8-346E85C9C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7" y="265701"/>
            <a:ext cx="9446667" cy="3304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A26DB-D9FF-AE87-7EBD-B7264684FD6E}"/>
              </a:ext>
            </a:extLst>
          </p:cNvPr>
          <p:cNvSpPr txBox="1"/>
          <p:nvPr/>
        </p:nvSpPr>
        <p:spPr>
          <a:xfrm>
            <a:off x="6035429" y="6354943"/>
            <a:ext cx="58675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Spatial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snow leopard density estimates (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 km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with trap locations as black crosses. Black polygon marks 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survey camera trapping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09450-D65B-245F-8F8F-A3999C5D50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" r="1236"/>
          <a:stretch/>
        </p:blipFill>
        <p:spPr>
          <a:xfrm>
            <a:off x="6035429" y="3705999"/>
            <a:ext cx="5867526" cy="26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Results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744520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No benefit to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between sessions (similar densities and other parameter estimates)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Different estimates due to markedly different detection range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𝜎</m:t>
                    </m:r>
                  </m:oMath>
                </a14:m>
                <a:endParaRPr lang="en-GB" altLang="zh-CN" dirty="0">
                  <a:ea typeface="宋体"/>
                  <a:cs typeface="Arial" panose="020B0604020202020204"/>
                </a:endParaRP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Compact design suggests wide detection with high uncertainty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Diffuse design posits more precise, conservative detection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Lower detection range leads to more spatial precision in predictions and higher estimated density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Overall lower density for compact design and different high-density areas</a:t>
                </a:r>
              </a:p>
              <a:p>
                <a:pPr marL="1709420" lvl="3" indent="-344170"/>
                <a:r>
                  <a:rPr lang="en-GB" altLang="zh-CN" sz="1600" dirty="0">
                    <a:ea typeface="宋体"/>
                    <a:cs typeface="Arial" panose="020B0604020202020204"/>
                  </a:rPr>
                  <a:t>Diffuse design: </a:t>
                </a:r>
                <a:r>
                  <a:rPr lang="en-GB" altLang="zh-CN" sz="1600" dirty="0" err="1">
                    <a:ea typeface="宋体"/>
                    <a:cs typeface="Arial" panose="020B0604020202020204"/>
                  </a:rPr>
                  <a:t>Hunza</a:t>
                </a:r>
                <a:r>
                  <a:rPr lang="en-GB" altLang="zh-CN" sz="1600" dirty="0">
                    <a:ea typeface="宋体"/>
                    <a:cs typeface="Arial" panose="020B0604020202020204"/>
                  </a:rPr>
                  <a:t> River valley around more settled areas</a:t>
                </a:r>
              </a:p>
              <a:p>
                <a:pPr marL="1709420" lvl="3" indent="-344170"/>
                <a:r>
                  <a:rPr lang="en-GB" altLang="zh-CN" sz="1600" dirty="0">
                    <a:ea typeface="宋体"/>
                    <a:cs typeface="Arial" panose="020B0604020202020204"/>
                  </a:rPr>
                  <a:t>Compact design: </a:t>
                </a:r>
                <a:r>
                  <a:rPr lang="en-GB" altLang="zh-CN" sz="1600" dirty="0" err="1">
                    <a:ea typeface="宋体"/>
                    <a:cs typeface="Arial" panose="020B0604020202020204"/>
                  </a:rPr>
                  <a:t>Biafo</a:t>
                </a:r>
                <a:r>
                  <a:rPr lang="en-GB" altLang="zh-CN" sz="1600" dirty="0">
                    <a:ea typeface="宋体"/>
                    <a:cs typeface="Arial" panose="020B0604020202020204"/>
                  </a:rPr>
                  <a:t> Glacier away from roads and villages</a:t>
                </a:r>
              </a:p>
              <a:p>
                <a:pPr marL="1709420" lvl="3" indent="-344170"/>
                <a:endParaRPr lang="en-GB" altLang="zh-CN" dirty="0">
                  <a:ea typeface="宋体"/>
                  <a:cs typeface="Arial" panose="020B0604020202020204"/>
                </a:endParaRPr>
              </a:p>
              <a:p>
                <a:pPr marL="795020" lvl="1" indent="-344170"/>
                <a:endParaRPr lang="en-GB" altLang="zh-CN" dirty="0">
                  <a:ea typeface="宋体"/>
                  <a:cs typeface="Arial" panose="020B0604020202020204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744520"/>
              </a:xfrm>
              <a:blipFill>
                <a:blip r:embed="rId3"/>
                <a:stretch>
                  <a:fillRect t="-267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1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519233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Authors recognise that given the sample size, both surveys are “at the limit of acceptability” for SCR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Clear differences in survey design on results: data collection can have a major impact on estimates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More work needed on maximum movement distances for snow leopards (a common rule of thumb; still no estimates)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Possible overestimation of movement in small study areas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Clear topographic differences in animal movement: non-circular ranges like under flat, homogenous topography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Density surface estimation may provide an interesting extension when more data becomes available</a:t>
            </a:r>
          </a:p>
          <a:p>
            <a:pPr marL="795020" lvl="1" indent="-344170"/>
            <a:endParaRPr lang="en-GB" altLang="zh-CN" dirty="0">
              <a:ea typeface="宋体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336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784276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Actual analysis is limited by assumptions and separability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p</a:t>
            </a:r>
            <a:r>
              <a:rPr lang="en-GB" altLang="zh-CN" baseline="-25000" dirty="0">
                <a:ea typeface="宋体"/>
                <a:cs typeface="Arial" panose="020B0604020202020204"/>
              </a:rPr>
              <a:t>0</a:t>
            </a:r>
            <a:r>
              <a:rPr lang="en-GB" altLang="zh-CN" dirty="0">
                <a:ea typeface="宋体"/>
                <a:cs typeface="Arial" panose="020B0604020202020204"/>
              </a:rPr>
              <a:t> (thus also </a:t>
            </a:r>
            <a:r>
              <a:rPr lang="el-GR" altLang="zh-CN" dirty="0">
                <a:ea typeface="宋体"/>
                <a:cs typeface="Arial" panose="020B0604020202020204"/>
              </a:rPr>
              <a:t>λ</a:t>
            </a:r>
            <a:r>
              <a:rPr lang="en-GB" altLang="zh-CN" baseline="-25000" dirty="0">
                <a:ea typeface="宋体"/>
                <a:cs typeface="Arial" panose="020B0604020202020204"/>
              </a:rPr>
              <a:t>0</a:t>
            </a:r>
            <a:r>
              <a:rPr lang="en-GB" altLang="zh-CN" dirty="0">
                <a:ea typeface="宋体"/>
                <a:cs typeface="Arial" panose="020B0604020202020204"/>
              </a:rPr>
              <a:t>) and </a:t>
            </a:r>
            <a:r>
              <a:rPr lang="el-GR" altLang="zh-CN" dirty="0">
                <a:ea typeface="宋体"/>
                <a:cs typeface="Arial" panose="020B0604020202020204"/>
              </a:rPr>
              <a:t>σ</a:t>
            </a:r>
            <a:r>
              <a:rPr lang="en-GB" altLang="zh-CN" dirty="0">
                <a:ea typeface="宋体"/>
                <a:cs typeface="Arial" panose="020B0604020202020204"/>
              </a:rPr>
              <a:t> react poorly to using the same covariates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Using a single covariate (survey type) prevents any inference or separation based on specific causes of cross-survey differences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Short survey time (3 months, 2 times) prevents estimates about migration and testing assumptions like closure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Some possible covariates that may challenge equal encounter rate and density: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Road density per 100 km</a:t>
            </a:r>
            <a:r>
              <a:rPr lang="en-GB" altLang="zh-CN" baseline="30000" dirty="0">
                <a:ea typeface="宋体"/>
                <a:cs typeface="Arial" panose="020B0604020202020204"/>
              </a:rPr>
              <a:t>2</a:t>
            </a:r>
            <a:r>
              <a:rPr lang="en-GB" altLang="zh-CN" dirty="0">
                <a:ea typeface="宋体"/>
                <a:cs typeface="Arial" panose="020B0604020202020204"/>
              </a:rPr>
              <a:t> (0.0061, compact and 0.0265, diffuse)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Weather (precipitation, temperature) and local topography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Behaviour: leopards may become trap-happy after exposure to baited camera traps with castor oil during initial 2016 diffuse survey</a:t>
            </a:r>
          </a:p>
          <a:p>
            <a:pPr marL="1258570" lvl="2" indent="-344170"/>
            <a:endParaRPr lang="en-GB" altLang="zh-CN" dirty="0">
              <a:ea typeface="宋体"/>
              <a:cs typeface="Arial" panose="020B0604020202020204"/>
            </a:endParaRPr>
          </a:p>
          <a:p>
            <a:pPr marL="795020" lvl="1" indent="-344170"/>
            <a:endParaRPr lang="en-GB" altLang="zh-CN" dirty="0">
              <a:ea typeface="宋体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125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pic>
        <p:nvPicPr>
          <p:cNvPr id="13" name="Content Placeholder 12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889CB628-5377-AF68-962B-948E6850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64" y="1921323"/>
            <a:ext cx="9376441" cy="4688221"/>
          </a:xfrm>
        </p:spPr>
      </p:pic>
    </p:spTree>
    <p:extLst>
      <p:ext uri="{BB962C8B-B14F-4D97-AF65-F5344CB8AC3E}">
        <p14:creationId xmlns:p14="http://schemas.microsoft.com/office/powerpoint/2010/main" val="334878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883" y="2716401"/>
            <a:ext cx="3280407" cy="712598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</a:rPr>
              <a:t>Questions?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7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References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439719"/>
          </a:xfrm>
        </p:spPr>
        <p:txBody>
          <a:bodyPr anchor="t">
            <a:normAutofit fontScale="55000" lnSpcReduction="20000"/>
          </a:bodyPr>
          <a:lstStyle/>
          <a:p>
            <a:r>
              <a:rPr lang="en-GB" dirty="0">
                <a:effectLst/>
              </a:rPr>
              <a:t>1. </a:t>
            </a:r>
            <a:r>
              <a:rPr lang="en-GB" dirty="0" err="1">
                <a:effectLst/>
              </a:rPr>
              <a:t>Pimenta</a:t>
            </a:r>
            <a:r>
              <a:rPr lang="en-GB" dirty="0">
                <a:effectLst/>
              </a:rPr>
              <a:t>, W. </a:t>
            </a:r>
            <a:r>
              <a:rPr lang="en-GB" dirty="0" err="1">
                <a:effectLst/>
              </a:rPr>
              <a:t>Viridis</a:t>
            </a:r>
            <a:r>
              <a:rPr lang="en-GB" dirty="0">
                <a:effectLst/>
              </a:rPr>
              <a:t> Palette Generator. </a:t>
            </a:r>
            <a:r>
              <a:rPr lang="en-GB" i="1" dirty="0" err="1">
                <a:effectLst/>
              </a:rPr>
              <a:t>waldyrious.net</a:t>
            </a:r>
            <a:r>
              <a:rPr lang="en-GB" dirty="0">
                <a:effectLst/>
              </a:rPr>
              <a:t> </a:t>
            </a:r>
            <a:r>
              <a:rPr lang="en-GB" dirty="0">
                <a:effectLst/>
                <a:hlinkClick r:id="rId3"/>
              </a:rPr>
              <a:t>https://waldyrious.net/viridis-palette-generator/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2. </a:t>
            </a:r>
            <a:r>
              <a:rPr lang="en-GB" i="1" dirty="0">
                <a:effectLst/>
              </a:rPr>
              <a:t>Spatial Capture-Recapture</a:t>
            </a:r>
            <a:r>
              <a:rPr lang="en-GB" dirty="0">
                <a:effectLst/>
              </a:rPr>
              <a:t>. (Academic Press, Boston, 2014). doi:</a:t>
            </a:r>
            <a:r>
              <a:rPr lang="en-GB" dirty="0">
                <a:effectLst/>
                <a:hlinkClick r:id="rId4"/>
              </a:rPr>
              <a:t>10.1016/B978-0-12-405939-9.00021-9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3. Spatial Capture-Recapture. in </a:t>
            </a:r>
            <a:r>
              <a:rPr lang="en-GB" i="1" dirty="0">
                <a:effectLst/>
              </a:rPr>
              <a:t>Spatial Capture-recapture</a:t>
            </a:r>
            <a:r>
              <a:rPr lang="en-GB" dirty="0">
                <a:effectLst/>
              </a:rPr>
              <a:t> (eds. </a:t>
            </a:r>
            <a:r>
              <a:rPr lang="en-GB" dirty="0" err="1">
                <a:effectLst/>
              </a:rPr>
              <a:t>Royle</a:t>
            </a:r>
            <a:r>
              <a:rPr lang="en-GB" dirty="0">
                <a:effectLst/>
              </a:rPr>
              <a:t>, J. A., Chandler, R. B., </a:t>
            </a:r>
            <a:r>
              <a:rPr lang="en-GB" dirty="0" err="1">
                <a:effectLst/>
              </a:rPr>
              <a:t>Sollmann</a:t>
            </a:r>
            <a:r>
              <a:rPr lang="en-GB" dirty="0">
                <a:effectLst/>
              </a:rPr>
              <a:t>, R. &amp; Gardner, B.) iii (Academic Press, Boston, 2014). doi:</a:t>
            </a:r>
            <a:r>
              <a:rPr lang="en-GB" dirty="0">
                <a:effectLst/>
                <a:hlinkClick r:id="rId5"/>
              </a:rPr>
              <a:t>10.1016/B978-0-12-405939-9.00022-0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4. R Core Team. R: A Language and Environment for Statistical Computing. R Foundation for Statistical Computing (2023).</a:t>
            </a:r>
          </a:p>
          <a:p>
            <a:r>
              <a:rPr lang="en-GB" dirty="0">
                <a:effectLst/>
              </a:rPr>
              <a:t>5. Cole, D. </a:t>
            </a:r>
            <a:r>
              <a:rPr lang="en-GB" i="1" dirty="0">
                <a:effectLst/>
              </a:rPr>
              <a:t>Parameter Redundancy and Identifiability</a:t>
            </a:r>
            <a:r>
              <a:rPr lang="en-GB" dirty="0">
                <a:effectLst/>
              </a:rPr>
              <a:t>. (Chapman and Hall/CRC, New York, 2020). doi:</a:t>
            </a:r>
            <a:r>
              <a:rPr lang="en-GB" dirty="0">
                <a:effectLst/>
                <a:hlinkClick r:id="rId6"/>
              </a:rPr>
              <a:t>10.1201/9781315120003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6. </a:t>
            </a:r>
            <a:r>
              <a:rPr lang="en-GB" dirty="0" err="1">
                <a:effectLst/>
              </a:rPr>
              <a:t>Zippenfenig</a:t>
            </a:r>
            <a:r>
              <a:rPr lang="en-GB" dirty="0">
                <a:effectLst/>
              </a:rPr>
              <a:t>, P. Open-</a:t>
            </a:r>
            <a:r>
              <a:rPr lang="en-GB" dirty="0" err="1">
                <a:effectLst/>
              </a:rPr>
              <a:t>Meteo.com</a:t>
            </a:r>
            <a:r>
              <a:rPr lang="en-GB" dirty="0">
                <a:effectLst/>
              </a:rPr>
              <a:t> Weather API. Open-</a:t>
            </a:r>
            <a:r>
              <a:rPr lang="en-GB" dirty="0" err="1">
                <a:effectLst/>
              </a:rPr>
              <a:t>Meteo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7. Shrestha, B. &amp; </a:t>
            </a:r>
            <a:r>
              <a:rPr lang="en-GB" dirty="0" err="1">
                <a:effectLst/>
              </a:rPr>
              <a:t>Kindlmann</a:t>
            </a:r>
            <a:r>
              <a:rPr lang="en-GB" dirty="0">
                <a:effectLst/>
              </a:rPr>
              <a:t>, P. Implications of landscape genetics and connectivity of snow leopard in the Nepalese Himalayas for its conservation. </a:t>
            </a:r>
            <a:r>
              <a:rPr lang="en-GB" i="1" dirty="0">
                <a:effectLst/>
              </a:rPr>
              <a:t>Sci Rep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10</a:t>
            </a:r>
            <a:r>
              <a:rPr lang="en-GB" dirty="0">
                <a:effectLst/>
              </a:rPr>
              <a:t>, 19853 (2020).</a:t>
            </a:r>
          </a:p>
          <a:p>
            <a:r>
              <a:rPr lang="en-GB" dirty="0">
                <a:effectLst/>
              </a:rPr>
              <a:t>8. </a:t>
            </a:r>
            <a:r>
              <a:rPr lang="en-GB" dirty="0" err="1">
                <a:effectLst/>
              </a:rPr>
              <a:t>Oberosler</a:t>
            </a:r>
            <a:r>
              <a:rPr lang="en-GB" dirty="0">
                <a:effectLst/>
              </a:rPr>
              <a:t>, V.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First spatially-explicit density estimate for a snow leopard population in the Altai Mountains. </a:t>
            </a:r>
            <a:r>
              <a:rPr lang="en-GB" i="1" dirty="0" err="1">
                <a:effectLst/>
              </a:rPr>
              <a:t>Biodivers</a:t>
            </a:r>
            <a:r>
              <a:rPr lang="en-GB" i="1" dirty="0">
                <a:effectLst/>
              </a:rPr>
              <a:t> </a:t>
            </a:r>
            <a:r>
              <a:rPr lang="en-GB" i="1" dirty="0" err="1">
                <a:effectLst/>
              </a:rPr>
              <a:t>Conserv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31</a:t>
            </a:r>
            <a:r>
              <a:rPr lang="en-GB" dirty="0">
                <a:effectLst/>
              </a:rPr>
              <a:t>, 261–275 (2022).</a:t>
            </a:r>
          </a:p>
          <a:p>
            <a:r>
              <a:rPr lang="en-GB" dirty="0">
                <a:effectLst/>
              </a:rPr>
              <a:t>9. Nawaz, M. A.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An empirical demonstration of the effect of study design on density estimations. </a:t>
            </a:r>
            <a:r>
              <a:rPr lang="en-GB" i="1" dirty="0">
                <a:effectLst/>
              </a:rPr>
              <a:t>Sci Rep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11</a:t>
            </a:r>
            <a:r>
              <a:rPr lang="en-GB" dirty="0">
                <a:effectLst/>
              </a:rPr>
              <a:t>, 13104 (2021).</a:t>
            </a:r>
          </a:p>
        </p:txBody>
      </p:sp>
    </p:spTree>
    <p:extLst>
      <p:ext uri="{BB962C8B-B14F-4D97-AF65-F5344CB8AC3E}">
        <p14:creationId xmlns:p14="http://schemas.microsoft.com/office/powerpoint/2010/main" val="1973878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400" b="1" dirty="0">
                <a:solidFill>
                  <a:srgbClr val="1F2D29"/>
                </a:solidFill>
                <a:ea typeface="宋体"/>
              </a:rPr>
              <a:t>Overview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E2A77-0547-7C3B-E4E1-CE29E1B5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626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Snow Leopards and Existing Approaches</a:t>
            </a:r>
          </a:p>
          <a:p>
            <a:r>
              <a:rPr lang="en-GB" altLang="zh-CN" dirty="0">
                <a:ea typeface="宋体"/>
              </a:rPr>
              <a:t>Methods</a:t>
            </a:r>
          </a:p>
          <a:p>
            <a:pPr lvl="1"/>
            <a:r>
              <a:rPr lang="en-GB" altLang="zh-CN" dirty="0">
                <a:ea typeface="宋体"/>
              </a:rPr>
              <a:t>Survey Strategies and Spatial Capture-Recapture (SCR)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+mn-lt"/>
                <a:cs typeface="+mn-lt"/>
              </a:rPr>
              <a:t>Results</a:t>
            </a:r>
          </a:p>
          <a:p>
            <a:r>
              <a:rPr lang="en-US" altLang="zh-CN" dirty="0">
                <a:ea typeface="+mn-lt"/>
                <a:cs typeface="+mn-lt"/>
              </a:rPr>
              <a:t>Discussion</a:t>
            </a:r>
            <a:endParaRPr lang="en-US" altLang="zh-CN" dirty="0">
              <a:ea typeface="宋体"/>
              <a:cs typeface="+mn-lt"/>
            </a:endParaRPr>
          </a:p>
          <a:p>
            <a:pPr lvl="1"/>
            <a:r>
              <a:rPr lang="en-US" altLang="zh-CN" dirty="0">
                <a:ea typeface="宋体"/>
                <a:cs typeface="+mn-lt"/>
              </a:rPr>
              <a:t>Implications and Limitations</a:t>
            </a:r>
            <a:endParaRPr lang="en-US" altLang="zh-CN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1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The Original Paper</a:t>
            </a:r>
            <a:endParaRPr lang="en-US" altLang="zh-CN" b="1" dirty="0"/>
          </a:p>
        </p:txBody>
      </p:sp>
      <p:pic>
        <p:nvPicPr>
          <p:cNvPr id="7" name="Content Placeholder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C942D7BD-4598-17D2-1363-90556018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466164"/>
            <a:ext cx="7796212" cy="3170272"/>
          </a:xfrm>
        </p:spPr>
      </p:pic>
    </p:spTree>
    <p:extLst>
      <p:ext uri="{BB962C8B-B14F-4D97-AF65-F5344CB8AC3E}">
        <p14:creationId xmlns:p14="http://schemas.microsoft.com/office/powerpoint/2010/main" val="27236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Motivations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439719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Snow leopards: sparce, high-interest, and individually-identifiable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Thus, low sample size and poor extensions of existing methods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Highly-mobile, yet genetically homogenous species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Current understanding of effective SCR study designs for difficult terrains and elusive wildlife is limited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Large snow leopard range in remote areas begets investigating suitability of various sampling approaches and effect on estimates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Most SCR analysis mainly estimates density and range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Based on “activity centres” and using spatial characteristics to parse out effects of detection ranges and probabilities from discrete traps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These may be better interpreted as maximum range estimates</a:t>
            </a:r>
          </a:p>
        </p:txBody>
      </p:sp>
    </p:spTree>
    <p:extLst>
      <p:ext uri="{BB962C8B-B14F-4D97-AF65-F5344CB8AC3E}">
        <p14:creationId xmlns:p14="http://schemas.microsoft.com/office/powerpoint/2010/main" val="23004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Snow Leopards</a:t>
            </a:r>
            <a:br>
              <a:rPr lang="en-GB" altLang="zh-CN" sz="4400" b="1" dirty="0">
                <a:solidFill>
                  <a:srgbClr val="1F2D29"/>
                </a:solidFill>
                <a:ea typeface="宋体"/>
              </a:rPr>
            </a:b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Bharpu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(L) and </a:t>
            </a: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Baltoro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(R)</a:t>
            </a:r>
            <a:endParaRPr lang="en-US" altLang="zh-CN" b="1" dirty="0"/>
          </a:p>
        </p:txBody>
      </p:sp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FBFB4577-FD76-8065-71D5-C38C066A2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0" y="2662812"/>
            <a:ext cx="5150650" cy="3862987"/>
          </a:xfrm>
          <a:prstGeom prst="rect">
            <a:avLst/>
          </a:prstGeom>
        </p:spPr>
      </p:pic>
      <p:pic>
        <p:nvPicPr>
          <p:cNvPr id="6" name="Picture 5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F7CE6207-28E4-E9BB-3DE2-0831CCB487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93" y="2662811"/>
            <a:ext cx="5150650" cy="3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1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mountain range&#10;&#10;Description automatically generated">
            <a:extLst>
              <a:ext uri="{FF2B5EF4-FFF2-40B4-BE49-F238E27FC236}">
                <a16:creationId xmlns:a16="http://schemas.microsoft.com/office/drawing/2014/main" id="{6EC44AB7-60BA-31F1-E016-5708EA22B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5" y="1893487"/>
            <a:ext cx="5773362" cy="41068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56284F-94ED-7A46-00A4-227D3F0A98EE}"/>
              </a:ext>
            </a:extLst>
          </p:cNvPr>
          <p:cNvSpPr txBox="1"/>
          <p:nvPr/>
        </p:nvSpPr>
        <p:spPr>
          <a:xfrm>
            <a:off x="1219619" y="6133139"/>
            <a:ext cx="6469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1:</a:t>
            </a:r>
            <a:r>
              <a:rPr lang="en-US" sz="1200" dirty="0">
                <a:cs typeface="Arial"/>
              </a:rPr>
              <a:t> Map </a:t>
            </a:r>
            <a:r>
              <a:rPr lang="en-GB" sz="1200" dirty="0">
                <a:cs typeface="Arial"/>
              </a:rPr>
              <a:t>of the study area indicating the positions of cameras using circles for compact designs and stars for diffused designs.</a:t>
            </a:r>
            <a:r>
              <a:rPr lang="en-US" sz="1200" baseline="30000" dirty="0">
                <a:cs typeface="Arial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FC71A-6AC1-C2AD-8EE4-B17183C2014D}"/>
              </a:ext>
            </a:extLst>
          </p:cNvPr>
          <p:cNvSpPr txBox="1"/>
          <p:nvPr/>
        </p:nvSpPr>
        <p:spPr>
          <a:xfrm>
            <a:off x="8362399" y="4389123"/>
            <a:ext cx="37438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diffused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April to June (2018)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</a:t>
            </a:r>
            <a:r>
              <a:rPr lang="en-GB" sz="2400" baseline="30000" dirty="0">
                <a:cs typeface="Arial"/>
              </a:rPr>
              <a:t>: 44 camera traps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5km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2030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</a:t>
            </a:r>
            <a:r>
              <a:rPr lang="en-GB" sz="2400" baseline="30000" dirty="0">
                <a:cs typeface="Arial"/>
              </a:rPr>
              <a:t>: 2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21 independent capture events, and 9 unique individuals </a:t>
            </a:r>
          </a:p>
          <a:p>
            <a:endParaRPr lang="en-US" sz="2400" baseline="30000" dirty="0">
              <a:cs typeface="Arial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4FEE776-68BA-143B-5741-5AAB1F547E52}"/>
              </a:ext>
            </a:extLst>
          </p:cNvPr>
          <p:cNvSpPr/>
          <p:nvPr/>
        </p:nvSpPr>
        <p:spPr>
          <a:xfrm>
            <a:off x="8841625" y="4409134"/>
            <a:ext cx="156991" cy="136258"/>
          </a:xfrm>
          <a:prstGeom prst="star5">
            <a:avLst/>
          </a:prstGeom>
          <a:solidFill>
            <a:srgbClr val="E35E3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FAC88-A63F-A7B9-82E0-9B8E57B8E2D3}"/>
              </a:ext>
            </a:extLst>
          </p:cNvPr>
          <p:cNvSpPr txBox="1"/>
          <p:nvPr/>
        </p:nvSpPr>
        <p:spPr>
          <a:xfrm>
            <a:off x="8172979" y="1498517"/>
            <a:ext cx="5228166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1 (Compact Design):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C0CEB-E66F-1F67-1102-A5A99217B539}"/>
              </a:ext>
            </a:extLst>
          </p:cNvPr>
          <p:cNvSpPr txBox="1"/>
          <p:nvPr/>
        </p:nvSpPr>
        <p:spPr>
          <a:xfrm>
            <a:off x="8323870" y="1756289"/>
            <a:ext cx="398023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compact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March to May (2016)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Number: </a:t>
            </a:r>
            <a:r>
              <a:rPr lang="en-GB" sz="2400" baseline="30000" dirty="0">
                <a:cs typeface="Arial"/>
              </a:rPr>
              <a:t>38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1km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253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Density: </a:t>
            </a:r>
            <a:r>
              <a:rPr lang="en-GB" sz="2400" baseline="30000" dirty="0">
                <a:cs typeface="Arial"/>
              </a:rPr>
              <a:t>15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27 independent capture events, 4 unique individuals</a:t>
            </a:r>
          </a:p>
          <a:p>
            <a:r>
              <a:rPr lang="en-GB" sz="2400" b="1" baseline="30000" dirty="0">
                <a:cs typeface="Arial"/>
              </a:rPr>
              <a:t> </a:t>
            </a:r>
            <a:endParaRPr lang="en-US" sz="2400" b="1" baseline="30000" dirty="0">
              <a:cs typeface="Arial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DA41FB-6AD1-D753-513C-A071E34F83D7}"/>
              </a:ext>
            </a:extLst>
          </p:cNvPr>
          <p:cNvSpPr/>
          <p:nvPr/>
        </p:nvSpPr>
        <p:spPr>
          <a:xfrm>
            <a:off x="8820891" y="1802704"/>
            <a:ext cx="99230" cy="9849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D4677-3855-700A-E14D-7D13705D3524}"/>
              </a:ext>
            </a:extLst>
          </p:cNvPr>
          <p:cNvSpPr txBox="1"/>
          <p:nvPr/>
        </p:nvSpPr>
        <p:spPr>
          <a:xfrm>
            <a:off x="8211687" y="4029543"/>
            <a:ext cx="3463478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2 (Diffuse Design):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75EF4-B8A4-6F43-E1FE-0384A42C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911" y="1082662"/>
            <a:ext cx="7182776" cy="5112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4A82E1-6085-7F6A-1C71-EE1CCA87F0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4262" b="19753"/>
          <a:stretch/>
        </p:blipFill>
        <p:spPr>
          <a:xfrm>
            <a:off x="6777197" y="3428999"/>
            <a:ext cx="1322006" cy="155833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32504EF-FD19-1102-2FAE-765241A1FDE3}"/>
              </a:ext>
            </a:extLst>
          </p:cNvPr>
          <p:cNvSpPr txBox="1">
            <a:spLocks/>
          </p:cNvSpPr>
          <p:nvPr/>
        </p:nvSpPr>
        <p:spPr>
          <a:xfrm>
            <a:off x="1219619" y="225173"/>
            <a:ext cx="7958331" cy="80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Surveying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State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uses hierarchical modelling to separate out two processes: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latent state model: what drives ecological “truth”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observation model: accounting for imperfect observations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is primarily used to estimate animal density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(also activity centres, but those closely link to the observation model)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This work focusses more on the observation process, so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linearly modelled using a single covariate for survey type (session)</a:t>
                </a:r>
              </a:p>
              <a:p>
                <a:pPr marL="795020" lvl="1" indent="-344170"/>
                <a:r>
                  <a:rPr lang="en-GB" altLang="zh-CN" b="1" dirty="0">
                    <a:ea typeface="宋体"/>
                    <a:cs typeface="Arial" panose="020B0604020202020204"/>
                  </a:rPr>
                  <a:t>Crucial assumption</a:t>
                </a:r>
                <a:r>
                  <a:rPr lang="en-GB" altLang="zh-CN" dirty="0">
                    <a:ea typeface="宋体"/>
                    <a:cs typeface="Arial" panose="020B0604020202020204"/>
                  </a:rPr>
                  <a:t>: underlying snow leopard density does not change between sessions, so all differences must be due to survey design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  <a:blipFill>
                <a:blip r:embed="rId3"/>
                <a:stretch>
                  <a:fillRect t="-285" r="-1664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</p:spPr>
            <p:txBody>
              <a:bodyPr anchor="t">
                <a:normAutofit lnSpcReduction="10000"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Camera traps: multiple individuals at multiple sites and number of detections (count detectors)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We’re primarily interested in detections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𝑘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as either 0 (undetected) or 1 (detected), across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13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individuals;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82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camera traps;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sessions (here identical to occasions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𝑘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y are counts,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|</m:t>
                    </m:r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 ~ 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sSubPr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𝜆</m:t>
                            </m:r>
                          </m:e>
                          <m:sub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𝑖𝑗𝑔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: the activity centre for individual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 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and session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Detection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6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6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𝑝</m:t>
                        </m:r>
                      </m:e>
                      <m:sub>
                        <m:r>
                          <a:rPr lang="en-GB" altLang="zh-CN" sz="16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=1−</m:t>
                    </m:r>
                    <m:r>
                      <m:rPr>
                        <m:sty m:val="p"/>
                      </m:rPr>
                      <a:rPr lang="en-GB" altLang="zh-CN" sz="1600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exp</m:t>
                    </m:r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⁡(−</m:t>
                    </m:r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endParaRPr lang="en-GB" altLang="zh-CN" b="0" dirty="0">
                  <a:ea typeface="宋体"/>
                  <a:cs typeface="Arial" panose="020B0604020202020204"/>
                </a:endParaRP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  <a:blipFill>
                <a:blip r:embed="rId3"/>
                <a:stretch>
                  <a:fillRect t="-559" r="-998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function: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sSub>
                      <m:sSub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  <m:r>
                      <a:rPr lang="en-GB" altLang="zh-CN" sz="2000" i="1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×</m:t>
                    </m:r>
                    <m:sSup>
                      <m:sSupPr>
                        <m:ctrlP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𝑑𝑖𝑠𝑡𝑎𝑛𝑐𝑒</m:t>
                                    </m:r>
                                    <m:d>
                                      <m:dPr>
                                        <m:ctrlP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GB" altLang="zh-CN" sz="200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with centre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at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endParaRPr lang="en-GB" altLang="zh-CN" b="0" i="1" dirty="0">
                  <a:latin typeface="Cambria Math" panose="02040503050406030204" pitchFamily="18" charset="0"/>
                  <a:ea typeface="宋体"/>
                  <a:cs typeface="Arial" panose="020B0604020202020204"/>
                </a:endParaRP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𝜎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half-normal detection parameter, representing detection range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estimated using a Poisson GLM with an offset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sSubPr>
                              <m:e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𝑜𝑝𝑒𝑟𝑎𝑡𝑖𝑛𝑔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𝑑𝑎𝑦𝑠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a constant per-day encounter rate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(</m:t>
                    </m:r>
                    <m:sSub>
                      <m:sSubPr>
                        <m:ctrlPr>
                          <a:rPr lang="en-GB" altLang="zh-CN" sz="18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multiplicatively summed (assuming independence) across all traps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and sessions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to estimate a likelihood</a:t>
                </a:r>
              </a:p>
              <a:p>
                <a:pPr marL="795020" lvl="1" indent="-344170"/>
                <a:endParaRPr lang="en-GB" altLang="zh-CN" dirty="0">
                  <a:ea typeface="宋体"/>
                  <a:cs typeface="Arial" panose="020B0604020202020204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  <a:blipFill>
                <a:blip r:embed="rId3"/>
                <a:stretch>
                  <a:fillRect r="-166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54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1252</Words>
  <Application>Microsoft Macintosh PowerPoint</Application>
  <PresentationFormat>Widescreen</PresentationFormat>
  <Paragraphs>114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MS Shell Dlg 2</vt:lpstr>
      <vt:lpstr>宋体</vt:lpstr>
      <vt:lpstr>Aptos</vt:lpstr>
      <vt:lpstr>Arial</vt:lpstr>
      <vt:lpstr>Calibri</vt:lpstr>
      <vt:lpstr>Cambria Math</vt:lpstr>
      <vt:lpstr>Wingdings</vt:lpstr>
      <vt:lpstr>Wingdings 3</vt:lpstr>
      <vt:lpstr>Madison</vt:lpstr>
      <vt:lpstr>Breaking the Ice: Spatial Capture-Recapture (SCR) for Snow Leopard Surveys in Karakoram</vt:lpstr>
      <vt:lpstr>Overview</vt:lpstr>
      <vt:lpstr>The Original Paper</vt:lpstr>
      <vt:lpstr>Motivations</vt:lpstr>
      <vt:lpstr>Snow Leopards Bharpu (L) and Baltoro (R)</vt:lpstr>
      <vt:lpstr>PowerPoint Presentation</vt:lpstr>
      <vt:lpstr>Methods: State Model</vt:lpstr>
      <vt:lpstr>Methods: Observation Model</vt:lpstr>
      <vt:lpstr>Methods: Observation Model</vt:lpstr>
      <vt:lpstr>Results</vt:lpstr>
      <vt:lpstr>Results</vt:lpstr>
      <vt:lpstr>Discussion</vt:lpstr>
      <vt:lpstr>Discussion</vt:lpstr>
      <vt:lpstr>Discussion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Misha Tseitlin</cp:lastModifiedBy>
  <cp:revision>8</cp:revision>
  <dcterms:created xsi:type="dcterms:W3CDTF">2024-02-13T14:43:13Z</dcterms:created>
  <dcterms:modified xsi:type="dcterms:W3CDTF">2024-04-01T14:09:26Z</dcterms:modified>
</cp:coreProperties>
</file>